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4" r:id="rId2"/>
    <p:sldMasterId id="2147483678" r:id="rId3"/>
    <p:sldMasterId id="2147483682" r:id="rId4"/>
  </p:sldMasterIdLst>
  <p:notesMasterIdLst>
    <p:notesMasterId r:id="rId39"/>
  </p:notesMasterIdLst>
  <p:sldIdLst>
    <p:sldId id="1100" r:id="rId5"/>
    <p:sldId id="1304" r:id="rId6"/>
    <p:sldId id="1337" r:id="rId7"/>
    <p:sldId id="1336" r:id="rId8"/>
    <p:sldId id="1338" r:id="rId9"/>
    <p:sldId id="1339" r:id="rId10"/>
    <p:sldId id="1340" r:id="rId11"/>
    <p:sldId id="1341" r:id="rId12"/>
    <p:sldId id="1343" r:id="rId13"/>
    <p:sldId id="1344" r:id="rId14"/>
    <p:sldId id="1345" r:id="rId15"/>
    <p:sldId id="1342" r:id="rId16"/>
    <p:sldId id="1346" r:id="rId17"/>
    <p:sldId id="1350" r:id="rId18"/>
    <p:sldId id="1351" r:id="rId19"/>
    <p:sldId id="1364" r:id="rId20"/>
    <p:sldId id="1348" r:id="rId21"/>
    <p:sldId id="1349" r:id="rId22"/>
    <p:sldId id="1353" r:id="rId23"/>
    <p:sldId id="1352" r:id="rId24"/>
    <p:sldId id="1324" r:id="rId25"/>
    <p:sldId id="1354" r:id="rId26"/>
    <p:sldId id="1355" r:id="rId27"/>
    <p:sldId id="1356" r:id="rId28"/>
    <p:sldId id="1358" r:id="rId29"/>
    <p:sldId id="1359" r:id="rId30"/>
    <p:sldId id="1360" r:id="rId31"/>
    <p:sldId id="1361" r:id="rId32"/>
    <p:sldId id="1362" r:id="rId33"/>
    <p:sldId id="1363" r:id="rId34"/>
    <p:sldId id="951" r:id="rId35"/>
    <p:sldId id="1305" r:id="rId36"/>
    <p:sldId id="1335" r:id="rId37"/>
    <p:sldId id="952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  <a:srgbClr val="000099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0" autoAdjust="0"/>
    <p:restoredTop sz="91945" autoAdjust="0"/>
  </p:normalViewPr>
  <p:slideViewPr>
    <p:cSldViewPr snapToGrid="0" snapToObjects="1">
      <p:cViewPr varScale="1">
        <p:scale>
          <a:sx n="103" d="100"/>
          <a:sy n="103" d="100"/>
        </p:scale>
        <p:origin x="13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076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7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7986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1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08208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40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36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r>
              <a:rPr lang="en-US" altLang="en-US" sz="140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40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1532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4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emf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.emf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1724614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792835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‹#›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28657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14 – For Loops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3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two numbers, it will count from the first number </a:t>
            </a:r>
            <a:r>
              <a:rPr lang="en-US" u="sng" dirty="0" smtClean="0"/>
              <a:t>up to</a:t>
            </a:r>
            <a:r>
              <a:rPr lang="en-US" dirty="0" smtClean="0"/>
              <a:t> the second number</a:t>
            </a:r>
          </a:p>
          <a:p>
            <a:pPr marL="9144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10))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 5))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6685" y="3442996"/>
            <a:ext cx="3836484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[5, 6, 7, 8, 9]</a:t>
            </a:r>
            <a:endParaRPr lang="en-US" sz="28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06684" y="4316767"/>
            <a:ext cx="1017037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 ]</a:t>
            </a:r>
            <a:endParaRPr lang="en-US" sz="28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25998" y="5018527"/>
            <a:ext cx="271913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counts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up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by default!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46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Two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 smtClean="0"/>
              <a:t>If we give it two numbers, it will count from the first number </a:t>
            </a:r>
            <a:r>
              <a:rPr lang="en-US" u="sng" dirty="0" smtClean="0"/>
              <a:t>up to</a:t>
            </a:r>
            <a:r>
              <a:rPr lang="en-US" dirty="0" smtClean="0"/>
              <a:t> the second number</a:t>
            </a:r>
          </a:p>
          <a:p>
            <a:pPr marL="9144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(-10, -5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8885" y="4165835"/>
            <a:ext cx="5501779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[-10, -9, -8, -7, -6]</a:t>
            </a:r>
            <a:endParaRPr lang="en-US" sz="28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0818" y="5073132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from a lower to a higher number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226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Three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94295" cy="4156799"/>
          </a:xfrm>
        </p:spPr>
        <p:txBody>
          <a:bodyPr/>
          <a:lstStyle/>
          <a:p>
            <a:r>
              <a:rPr lang="en-US" dirty="0"/>
              <a:t>If we give it three numbers, it will count from the first number up to the second number,  and it will do so in steps of the third </a:t>
            </a:r>
            <a:r>
              <a:rPr lang="en-US" dirty="0" smtClean="0"/>
              <a:t>number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(2, 11, 2))</a:t>
            </a: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(3, 28, 5))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28081" y="4047763"/>
            <a:ext cx="3836484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[2, 4, 6, 8, 10]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28081" y="5285905"/>
            <a:ext cx="4238482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[3, 8, 13, 18, 23]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5353" y="6007271"/>
            <a:ext cx="609600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starts counting at the first number!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Down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counts up</a:t>
            </a:r>
          </a:p>
          <a:p>
            <a:pPr lvl="1"/>
            <a:r>
              <a:rPr lang="en-US" dirty="0" smtClean="0"/>
              <a:t>But we can change this behavior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If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STEP</a:t>
            </a:r>
            <a:r>
              <a:rPr lang="en-US" dirty="0" smtClean="0"/>
              <a:t> is set to a </a:t>
            </a:r>
            <a:r>
              <a:rPr lang="en-US" u="sng" dirty="0" smtClean="0"/>
              <a:t>negative</a:t>
            </a:r>
            <a:r>
              <a:rPr lang="en-US" dirty="0" smtClean="0"/>
              <a:t> number, then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can be used to count down</a:t>
            </a:r>
          </a:p>
          <a:p>
            <a:pPr lvl="3"/>
            <a:endParaRPr lang="en-US" dirty="0" smtClean="0"/>
          </a:p>
          <a:p>
            <a:pPr marL="9144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0, -1))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8770" y="5547163"/>
            <a:ext cx="7226460" cy="523220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[10, 9, 8, 7, 6, 5, 4, 3, 2, 1]</a:t>
            </a:r>
          </a:p>
        </p:txBody>
      </p:sp>
    </p:spTree>
    <p:extLst>
      <p:ext uri="{BB962C8B-B14F-4D97-AF65-F5344CB8AC3E}">
        <p14:creationId xmlns:p14="http://schemas.microsoft.com/office/powerpoint/2010/main" val="341509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dirty="0"/>
              <a:t>Loops: Iterating over a List</a:t>
            </a:r>
          </a:p>
        </p:txBody>
      </p:sp>
    </p:spTree>
    <p:extLst>
      <p:ext uri="{BB962C8B-B14F-4D97-AF65-F5344CB8AC3E}">
        <p14:creationId xmlns:p14="http://schemas.microsoft.com/office/powerpoint/2010/main" val="15701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Iterating Through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Iteration</a:t>
            </a:r>
            <a:r>
              <a:rPr lang="en-US" dirty="0" smtClean="0"/>
              <a:t> is when we move through a </a:t>
            </a:r>
            <a:br>
              <a:rPr lang="en-US" dirty="0" smtClean="0"/>
            </a:br>
            <a:r>
              <a:rPr lang="en-US" dirty="0" smtClean="0"/>
              <a:t>list, one element at a time</a:t>
            </a:r>
          </a:p>
          <a:p>
            <a:pPr lvl="1"/>
            <a:r>
              <a:rPr lang="en-US" dirty="0"/>
              <a:t>Iteration is best completed with a loop</a:t>
            </a:r>
          </a:p>
          <a:p>
            <a:pPr lvl="1"/>
            <a:r>
              <a:rPr lang="en-US" dirty="0" smtClean="0"/>
              <a:t>We did this previously with our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will make our code </a:t>
            </a:r>
            <a:br>
              <a:rPr lang="en-US" dirty="0" smtClean="0"/>
            </a:br>
            <a:r>
              <a:rPr lang="en-US" dirty="0" smtClean="0"/>
              <a:t>much faster and easier to write</a:t>
            </a:r>
          </a:p>
          <a:p>
            <a:pPr lvl="1"/>
            <a:r>
              <a:rPr lang="en-US" dirty="0" smtClean="0"/>
              <a:t>Even faster than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 was to write!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094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Loops </a:t>
            </a:r>
            <a:r>
              <a:rPr lang="en-US" dirty="0" smtClean="0"/>
              <a:t>vs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loop, infinite loops </a:t>
            </a:r>
            <a:br>
              <a:rPr lang="en-US" dirty="0" smtClean="0"/>
            </a:br>
            <a:r>
              <a:rPr lang="en-US" dirty="0" smtClean="0"/>
              <a:t>are a common problem</a:t>
            </a:r>
          </a:p>
          <a:p>
            <a:pPr lvl="1"/>
            <a:r>
              <a:rPr lang="en-US" dirty="0" smtClean="0"/>
              <a:t>The programmer is in charge of updating the </a:t>
            </a:r>
            <a:br>
              <a:rPr lang="en-US" dirty="0" smtClean="0"/>
            </a:br>
            <a:r>
              <a:rPr lang="en-US" dirty="0" smtClean="0"/>
              <a:t>loop variable, and can easily  forget</a:t>
            </a:r>
          </a:p>
          <a:p>
            <a:pPr lvl="3"/>
            <a:endParaRPr lang="en-US" dirty="0"/>
          </a:p>
          <a:p>
            <a:r>
              <a:rPr lang="en-US" dirty="0" smtClean="0"/>
              <a:t>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loops, infinite loops won’t happen</a:t>
            </a:r>
          </a:p>
          <a:p>
            <a:pPr lvl="1"/>
            <a:r>
              <a:rPr lang="en-US" dirty="0" smtClean="0"/>
              <a:t>The loop variable is updated by Python</a:t>
            </a:r>
          </a:p>
          <a:p>
            <a:pPr lvl="1"/>
            <a:r>
              <a:rPr lang="en-US" dirty="0" smtClean="0"/>
              <a:t>It’s handled “</a:t>
            </a:r>
            <a:r>
              <a:rPr lang="en-US" b="1" i="1" u="sng" dirty="0" smtClean="0"/>
              <a:t>for</a:t>
            </a:r>
            <a:r>
              <a:rPr lang="en-US" dirty="0" smtClean="0"/>
              <a:t>” you!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4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 to control a loop through “counting”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20):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What will this code do?</a:t>
            </a:r>
          </a:p>
          <a:p>
            <a:pPr lvl="1"/>
            <a:r>
              <a:rPr lang="en-US" dirty="0" smtClean="0"/>
              <a:t>Print the numbers 1 through 20 on separate lines</a:t>
            </a:r>
          </a:p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is iterating over the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8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function 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loops, we </a:t>
            </a:r>
            <a:r>
              <a:rPr lang="en-US" u="sng" dirty="0" smtClean="0"/>
              <a:t>don’t</a:t>
            </a:r>
            <a:r>
              <a:rPr lang="en-US" dirty="0" smtClean="0"/>
              <a:t> need to cast it to a list</a:t>
            </a:r>
          </a:p>
          <a:p>
            <a:pPr lvl="1"/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handles that for us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"Counting by fives..."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(5, 26, 5):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6918" y="3716972"/>
            <a:ext cx="613609" cy="1938992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25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0" y="5610694"/>
            <a:ext cx="41268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call the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function, but don’t need to cast it to a list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18961" y="4686468"/>
            <a:ext cx="187556" cy="96949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016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30449" y="2693988"/>
            <a:ext cx="8283102" cy="1470025"/>
          </a:xfrm>
        </p:spPr>
        <p:txBody>
          <a:bodyPr/>
          <a:lstStyle/>
          <a:p>
            <a:r>
              <a:rPr lang="en-US" dirty="0" smtClean="0"/>
              <a:t>Using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with Lists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66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Modularity</a:t>
            </a:r>
          </a:p>
          <a:p>
            <a:pPr lvl="1"/>
            <a:r>
              <a:rPr lang="en-US" dirty="0"/>
              <a:t>Meaning</a:t>
            </a:r>
          </a:p>
          <a:p>
            <a:pPr lvl="1"/>
            <a:r>
              <a:rPr lang="en-US" dirty="0"/>
              <a:t>Benefits</a:t>
            </a:r>
          </a:p>
          <a:p>
            <a:pPr lvl="3"/>
            <a:endParaRPr lang="en-US" dirty="0"/>
          </a:p>
          <a:p>
            <a:r>
              <a:rPr lang="en-US" dirty="0"/>
              <a:t>Program design</a:t>
            </a:r>
          </a:p>
          <a:p>
            <a:pPr lvl="1"/>
            <a:r>
              <a:rPr lang="en-US" dirty="0"/>
              <a:t>Top Down Design</a:t>
            </a:r>
          </a:p>
          <a:p>
            <a:pPr lvl="1"/>
            <a:r>
              <a:rPr lang="en-US" dirty="0"/>
              <a:t>Top Down Implementation</a:t>
            </a:r>
          </a:p>
          <a:p>
            <a:pPr lvl="1"/>
            <a:r>
              <a:rPr lang="en-US" dirty="0"/>
              <a:t>Bottom Up Implementation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Up Ribbon 4"/>
          <p:cNvSpPr/>
          <p:nvPr/>
        </p:nvSpPr>
        <p:spPr>
          <a:xfrm>
            <a:off x="3580936" y="2432387"/>
            <a:ext cx="5222449" cy="1121790"/>
          </a:xfrm>
          <a:prstGeom prst="ribbon2">
            <a:avLst>
              <a:gd name="adj1" fmla="val 16667"/>
              <a:gd name="adj2" fmla="val 669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 </a:t>
            </a:r>
            <a:r>
              <a:rPr lang="en-US" sz="2800" dirty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imensional lists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Explosion 2 5"/>
          <p:cNvSpPr/>
          <p:nvPr/>
        </p:nvSpPr>
        <p:spPr>
          <a:xfrm>
            <a:off x="3326412" y="1975186"/>
            <a:ext cx="1640264" cy="914401"/>
          </a:xfrm>
          <a:prstGeom prst="irregularSeal2">
            <a:avLst/>
          </a:prstGeom>
          <a:solidFill>
            <a:schemeClr val="tx1"/>
          </a:solidFill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20387134">
            <a:off x="3590364" y="2218903"/>
            <a:ext cx="942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</a:rPr>
              <a:t>#TBT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2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07" y="832186"/>
            <a:ext cx="8822987" cy="1143000"/>
          </a:xfrm>
        </p:spPr>
        <p:txBody>
          <a:bodyPr/>
          <a:lstStyle/>
          <a:p>
            <a:r>
              <a:rPr lang="en-US" dirty="0" smtClean="0"/>
              <a:t>Using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with Lists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43609" cy="4517689"/>
          </a:xfrm>
        </p:spPr>
        <p:txBody>
          <a:bodyPr/>
          <a:lstStyle/>
          <a:p>
            <a:r>
              <a:rPr lang="en-US" dirty="0" smtClean="0"/>
              <a:t>We can combine </a:t>
            </a:r>
            <a:r>
              <a:rPr lang="en-US" dirty="0"/>
              <a:t>a simple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 </a:t>
            </a:r>
            <a:r>
              <a:rPr lang="en-US" dirty="0" smtClean="0"/>
              <a:t>with a list and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function, as shown below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What’s the benefit to doing it this way?</a:t>
            </a:r>
          </a:p>
          <a:p>
            <a:r>
              <a:rPr lang="en-US" dirty="0" smtClean="0"/>
              <a:t>Why do we 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i="1" u="sng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We’ll answer these questions momentarily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65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It All Down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975186"/>
            <a:ext cx="8574833" cy="4517689"/>
          </a:xfrm>
        </p:spPr>
        <p:txBody>
          <a:bodyPr/>
          <a:lstStyle/>
          <a:p>
            <a:r>
              <a:rPr lang="en-US" dirty="0" smtClean="0"/>
              <a:t>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has a length of 8, what list does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in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 generate?</a:t>
            </a:r>
          </a:p>
          <a:p>
            <a:pPr lvl="4"/>
            <a:endParaRPr lang="en-US" dirty="0"/>
          </a:p>
          <a:p>
            <a:pPr marL="457200" lvl="1" indent="0">
              <a:buNone/>
            </a:pP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):</a:t>
            </a:r>
          </a:p>
          <a:p>
            <a:pPr marL="457200" lvl="1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It will generate a 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[0,1,2,3,4,5,6,7]</a:t>
            </a:r>
          </a:p>
          <a:p>
            <a:r>
              <a:rPr lang="en-US" dirty="0" smtClean="0"/>
              <a:t>What does this represent?</a:t>
            </a:r>
          </a:p>
          <a:p>
            <a:pPr lvl="1"/>
            <a:r>
              <a:rPr lang="en-US" dirty="0" smtClean="0"/>
              <a:t>The indexes of the list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70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To know how many indexes the list has</a:t>
            </a:r>
          </a:p>
          <a:p>
            <a:pPr lvl="1"/>
            <a:r>
              <a:rPr lang="en-US" dirty="0" smtClean="0"/>
              <a:t>It will give us an integer value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Why do we need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To generate all the indexes of the list</a:t>
            </a:r>
          </a:p>
          <a:p>
            <a:r>
              <a:rPr lang="en-US" dirty="0" smtClean="0"/>
              <a:t>What does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 smtClean="0"/>
              <a:t>do with one number?</a:t>
            </a:r>
          </a:p>
          <a:p>
            <a:pPr lvl="1"/>
            <a:r>
              <a:rPr lang="en-US" dirty="0" smtClean="0"/>
              <a:t>Start at 0, and count </a:t>
            </a:r>
            <a:r>
              <a:rPr lang="en-US" u="sng" dirty="0" smtClean="0"/>
              <a:t>up to</a:t>
            </a:r>
            <a:r>
              <a:rPr lang="en-US" dirty="0" smtClean="0"/>
              <a:t> the number given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75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attention with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dirty="0" smtClean="0"/>
          </a:p>
          <a:p>
            <a:pPr lvl="3"/>
            <a:endParaRPr lang="en-US" dirty="0"/>
          </a:p>
          <a:p>
            <a:r>
              <a:rPr lang="en-US" dirty="0" smtClean="0"/>
              <a:t>Which goes on the outside?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</a:p>
          <a:p>
            <a:pPr lvl="1"/>
            <a:r>
              <a:rPr lang="en-US" dirty="0" smtClean="0"/>
              <a:t>It needs the </a:t>
            </a:r>
            <a:r>
              <a:rPr lang="en-US" u="sng" dirty="0" smtClean="0"/>
              <a:t>length</a:t>
            </a:r>
            <a:r>
              <a:rPr lang="en-US" dirty="0" smtClean="0"/>
              <a:t> to generate the indexes</a:t>
            </a:r>
          </a:p>
          <a:p>
            <a:pPr lvl="4"/>
            <a:endParaRPr lang="en-US" dirty="0"/>
          </a:p>
          <a:p>
            <a:r>
              <a:rPr lang="en-US" dirty="0" smtClean="0"/>
              <a:t>If you use them backwards:</a:t>
            </a:r>
          </a:p>
          <a:p>
            <a:pPr marL="457200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'list' object cannot be interpreted as an integer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12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LIVECODING!!!</a:t>
            </a:r>
            <a:endParaRPr lang="en-US" sz="9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01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53" presetClass="exit" presetSubtype="3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3" presetClass="exit" presetSubtype="3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53" presetClass="entr" presetSubtype="16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4" presetClass="emph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3.7037E-7 L 0 -0.07222 " pathEditMode="relative" rAng="0" ptsTypes="AA">
                                      <p:cBhvr>
                                        <p:cTn id="3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  <p:bldP spid="7" grpId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Kennel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running a kennel with space for 5 dogs</a:t>
            </a:r>
          </a:p>
          <a:p>
            <a:pPr lvl="3"/>
            <a:endParaRPr lang="en-US" dirty="0"/>
          </a:p>
          <a:p>
            <a:r>
              <a:rPr lang="en-US" dirty="0" smtClean="0"/>
              <a:t>You ask your 3 assistants to do the following, using the list of dogs in your office: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Tell you all of the dogs in the kennel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Tell you what pen number each dog is in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Later, all the dogs have been picked up, and someone dropped off their 5 German Shepherds, so the list in your office needs to be updated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0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s://upload.wikimedia.org/wikipedia/commons/thumb/5/5c/English_Bulldog_puppy.jpg/265px-English_Bulldog_pup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8065" y="3686784"/>
            <a:ext cx="1858735" cy="1683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a Kennel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dogs in your kennel at the start are: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57199" y="2645746"/>
          <a:ext cx="8005865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1173"/>
                <a:gridCol w="1601173"/>
                <a:gridCol w="1457204"/>
                <a:gridCol w="1745142"/>
                <a:gridCol w="16011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Alaskan</a:t>
                      </a:r>
                      <a:r>
                        <a:rPr lang="en-US" sz="2800" baseline="0" dirty="0" smtClean="0"/>
                        <a:t> Klee Kai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Beagle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Chow </a:t>
                      </a:r>
                      <a:r>
                        <a:rPr lang="en-US" sz="2800" dirty="0" err="1" smtClean="0"/>
                        <a:t>Chow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Doberman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English Bulldog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76" name="Picture 4" descr="https://upload.wikimedia.org/wikipedia/commons/thumb/6/65/Cute_beagle_puppy_lilly.jpg/320px-Cute_beagle_puppy_lill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896" y="4951379"/>
            <a:ext cx="2154053" cy="154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upload.wikimedia.org/wikipedia/commons/5/54/WOWAKK-Kukai-Alaskan-Klee-Kai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53" y="3686784"/>
            <a:ext cx="2099452" cy="183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upload.wikimedia.org/wikipedia/commons/thumb/2/2c/01_Chow_Chow.jpg/192px-01_Chow_Chow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5" b="3878"/>
          <a:stretch/>
        </p:blipFill>
        <p:spPr bwMode="auto">
          <a:xfrm>
            <a:off x="3577003" y="3667328"/>
            <a:ext cx="1543575" cy="1789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upload.wikimedia.org/wikipedia/commons/thumb/c/cd/Dobermannwurf.jpg/640px-Dobermannwurf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9" t="34255" r="31062" b="24894"/>
          <a:stretch/>
        </p:blipFill>
        <p:spPr bwMode="auto">
          <a:xfrm>
            <a:off x="4805462" y="5039626"/>
            <a:ext cx="2694563" cy="145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972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Kennel Sample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Alaskan Klee Kai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Beagle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Doberman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English Bulldog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Alaskan Klee Kai in kennel pen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Beagle in kennel pen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Chow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 kennel pen 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Doberman in kennel pen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There is a English Bulldog in kennel pen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7643" y="1975186"/>
            <a:ext cx="361868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#3: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At the end of the day: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German Shepherd</a:t>
            </a:r>
          </a:p>
        </p:txBody>
      </p:sp>
    </p:spTree>
    <p:extLst>
      <p:ext uri="{BB962C8B-B14F-4D97-AF65-F5344CB8AC3E}">
        <p14:creationId xmlns:p14="http://schemas.microsoft.com/office/powerpoint/2010/main" val="319314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Loops to Make 2D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easiest way to create a 2D list is to ...?</a:t>
            </a:r>
          </a:p>
          <a:p>
            <a:pPr lvl="1"/>
            <a:r>
              <a:rPr lang="en-US" dirty="0" smtClean="0"/>
              <a:t>Start with an empty one-dimensional list</a:t>
            </a:r>
          </a:p>
          <a:p>
            <a:pPr lvl="1"/>
            <a:r>
              <a:rPr lang="en-US" dirty="0" smtClean="0"/>
              <a:t>Create the first “row” as a separate list</a:t>
            </a:r>
            <a:endParaRPr lang="en-US" dirty="0"/>
          </a:p>
          <a:p>
            <a:pPr lvl="2"/>
            <a:r>
              <a:rPr lang="en-US" sz="2800" dirty="0" smtClean="0"/>
              <a:t>Append it to the original 1D list</a:t>
            </a:r>
            <a:endParaRPr lang="en-US" sz="2800" dirty="0"/>
          </a:p>
          <a:p>
            <a:pPr lvl="1"/>
            <a:r>
              <a:rPr lang="en-US" dirty="0" smtClean="0"/>
              <a:t>Repeat until all rows are added to the list</a:t>
            </a:r>
          </a:p>
          <a:p>
            <a:pPr lvl="3"/>
            <a:endParaRPr lang="en-US" dirty="0"/>
          </a:p>
          <a:p>
            <a:r>
              <a:rPr lang="en-US" dirty="0" smtClean="0"/>
              <a:t>You can use 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loop, but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are great at creating lists of a specific size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859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Creating 2D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6-high by 4-wide list of underscores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board = []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row   = []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(4):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row.append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"_"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(6):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board.append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row[:] 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79887" y="3874416"/>
            <a:ext cx="227734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is this here?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79396" y="3999999"/>
            <a:ext cx="1251996" cy="2040859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09459" y="4471198"/>
            <a:ext cx="2447767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each row needs to be individual, hence it needs to be </a:t>
            </a:r>
            <a:r>
              <a:rPr lang="en-US" sz="2400" b="1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deep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copied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0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31358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180" y="832186"/>
            <a:ext cx="8771641" cy="1143000"/>
          </a:xfrm>
        </p:spPr>
        <p:txBody>
          <a:bodyPr/>
          <a:lstStyle/>
          <a:p>
            <a:r>
              <a:rPr lang="en-US" dirty="0" smtClean="0"/>
              <a:t>Example: Creating 2D List from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Create a list of names and majors for 5 students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info = []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(5):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name  =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name: "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major =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"Major? </a:t>
            </a:r>
            <a:r>
              <a:rPr lang="en-US" sz="28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row = [name, major]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info.append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(row)</a:t>
            </a:r>
          </a:p>
          <a:p>
            <a:pPr marL="0" indent="0">
              <a:buNone/>
            </a:pP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78229" y="5001043"/>
            <a:ext cx="227734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doesn’t this row need to be deep copied?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45378" y="5231876"/>
            <a:ext cx="1517715" cy="49962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92247" cy="4517689"/>
          </a:xfrm>
        </p:spPr>
        <p:txBody>
          <a:bodyPr/>
          <a:lstStyle/>
          <a:p>
            <a:r>
              <a:rPr lang="en-US" dirty="0" smtClean="0"/>
              <a:t>Grace Hopper</a:t>
            </a:r>
          </a:p>
          <a:p>
            <a:pPr lvl="1"/>
            <a:r>
              <a:rPr lang="en-US" dirty="0" smtClean="0"/>
              <a:t>Popularized the term </a:t>
            </a:r>
            <a:br>
              <a:rPr lang="en-US" dirty="0" smtClean="0"/>
            </a:br>
            <a:r>
              <a:rPr lang="en-US" dirty="0" smtClean="0"/>
              <a:t>“computer bug”</a:t>
            </a:r>
          </a:p>
          <a:p>
            <a:pPr lvl="1"/>
            <a:r>
              <a:rPr lang="en-US" dirty="0" smtClean="0"/>
              <a:t>Invented the COBOL language</a:t>
            </a:r>
          </a:p>
          <a:p>
            <a:pPr lvl="1"/>
            <a:r>
              <a:rPr lang="en-US" dirty="0" smtClean="0"/>
              <a:t>Invented one of the first </a:t>
            </a:r>
            <a:br>
              <a:rPr lang="en-US" dirty="0" smtClean="0"/>
            </a:br>
            <a:r>
              <a:rPr lang="en-US" dirty="0" smtClean="0"/>
              <a:t>compilers</a:t>
            </a:r>
          </a:p>
          <a:p>
            <a:pPr lvl="1"/>
            <a:r>
              <a:rPr lang="en-US" dirty="0" smtClean="0"/>
              <a:t>US Navy Rear Admiral</a:t>
            </a:r>
          </a:p>
          <a:p>
            <a:pPr lvl="2"/>
            <a:r>
              <a:rPr lang="en-US" sz="2800" dirty="0" smtClean="0"/>
              <a:t>Retired at the age of 79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22770" y="1051856"/>
            <a:ext cx="4698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ln/>
                <a:pattFill prst="dkUpDiag">
                  <a:fgClr>
                    <a:prstClr val="white">
                      <a:lumMod val="50000"/>
                    </a:prstClr>
                  </a:fgClr>
                  <a:bgClr>
                    <a:prstClr val="black">
                      <a:lumMod val="75000"/>
                      <a:lumOff val="25000"/>
                    </a:prstClr>
                  </a:bgClr>
                </a:pattFill>
                <a:effectLst>
                  <a:outerShdw blurRad="38100" dist="19050" dir="2700000" algn="tl" rotWithShape="0">
                    <a:prstClr val="black">
                      <a:lumMod val="50000"/>
                      <a:alpha val="40000"/>
                    </a:prstClr>
                  </a:outerShdw>
                </a:effectLst>
                <a:ea typeface="ＭＳ Ｐゴシック" pitchFamily="34" charset="-128"/>
              </a:rPr>
              <a:t>Daily CS History</a:t>
            </a:r>
            <a:endParaRPr lang="en-US" sz="5400" b="1" dirty="0">
              <a:ln/>
              <a:pattFill prst="dkUpDiag">
                <a:fgClr>
                  <a:prstClr val="white">
                    <a:lumMod val="50000"/>
                  </a:prstClr>
                </a:fgClr>
                <a:bgClr>
                  <a:prstClr val="black">
                    <a:lumMod val="75000"/>
                    <a:lumOff val="25000"/>
                  </a:prstClr>
                </a:bgClr>
              </a:pattFill>
              <a:effectLst>
                <a:outerShdw blurRad="38100" dist="19050" dir="2700000" algn="tl" rotWithShape="0">
                  <a:prstClr val="black">
                    <a:lumMod val="50000"/>
                    <a:alpha val="40000"/>
                  </a:prstClr>
                </a:outerShdw>
              </a:effectLst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8" t="9504"/>
          <a:stretch/>
        </p:blipFill>
        <p:spPr>
          <a:xfrm>
            <a:off x="5964746" y="2451043"/>
            <a:ext cx="2984700" cy="395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1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-1.85185E-6 L 0 -0.05324 " pathEditMode="relative" rAng="0" ptsTypes="AA">
                                      <p:cBhvr>
                                        <p:cTn id="6" dur="3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662"/>
                                    </p:animMotion>
                                    <p:animRot by="1500000">
                                      <p:cBhvr>
                                        <p:cTn id="7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75" fill="hold">
                                          <p:stCondLst>
                                            <p:cond delay="1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75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75" fill="hold">
                                          <p:stCondLst>
                                            <p:cond delay="5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Announcement: Advising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CMSC and CMPE students, sign </a:t>
            </a:r>
            <a:r>
              <a:rPr lang="en-US" dirty="0"/>
              <a:t>up for an advising </a:t>
            </a:r>
            <a:r>
              <a:rPr lang="en-US" dirty="0" smtClean="0"/>
              <a:t>appointment.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://advising.coeit.umbc.edu/registration/</a:t>
            </a:r>
          </a:p>
          <a:p>
            <a:pPr lvl="3"/>
            <a:endParaRPr lang="en-US" dirty="0"/>
          </a:p>
          <a:p>
            <a:r>
              <a:rPr lang="en-US" dirty="0" smtClean="0"/>
              <a:t>Select that you are </a:t>
            </a:r>
            <a:r>
              <a:rPr lang="en-US" dirty="0"/>
              <a:t>in MATH 150 or higher and haven't completed the gateway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There are </a:t>
            </a:r>
            <a:r>
              <a:rPr lang="en-US" dirty="0"/>
              <a:t>both group advising and individual advising appointments open. The earliest dates available are for group advising.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45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smtClean="0"/>
              <a:t>2 </a:t>
            </a:r>
            <a:r>
              <a:rPr lang="en-US" dirty="0" smtClean="0"/>
              <a:t>is out on Blackboard now</a:t>
            </a:r>
          </a:p>
          <a:p>
            <a:pPr lvl="1"/>
            <a:r>
              <a:rPr lang="en-US" b="1" i="1" u="sng" dirty="0" smtClean="0"/>
              <a:t>Design</a:t>
            </a:r>
            <a:r>
              <a:rPr lang="en-US" dirty="0" smtClean="0"/>
              <a:t> is </a:t>
            </a:r>
            <a:r>
              <a:rPr lang="en-US" dirty="0" smtClean="0"/>
              <a:t>due by Friday </a:t>
            </a:r>
            <a:r>
              <a:rPr lang="en-US" dirty="0" smtClean="0"/>
              <a:t>(Nov 3rd) </a:t>
            </a:r>
            <a:r>
              <a:rPr lang="en-US" dirty="0" smtClean="0"/>
              <a:t>at 8:59:59 </a:t>
            </a:r>
            <a:r>
              <a:rPr lang="en-US" dirty="0" smtClean="0"/>
              <a:t>PM</a:t>
            </a:r>
          </a:p>
          <a:p>
            <a:pPr lvl="2"/>
            <a:r>
              <a:rPr lang="en-US" dirty="0" smtClean="0"/>
              <a:t>Design is entirely up to you, so think about it carefully!</a:t>
            </a:r>
            <a:endParaRPr lang="en-US" dirty="0" smtClean="0"/>
          </a:p>
          <a:p>
            <a:pPr lvl="1"/>
            <a:r>
              <a:rPr lang="en-US" b="1" i="1" u="sng" dirty="0" smtClean="0"/>
              <a:t>Project</a:t>
            </a:r>
            <a:r>
              <a:rPr lang="en-US" dirty="0" smtClean="0"/>
              <a:t> is </a:t>
            </a:r>
            <a:r>
              <a:rPr lang="en-US" dirty="0"/>
              <a:t>due by Friday (Nov </a:t>
            </a:r>
            <a:r>
              <a:rPr lang="en-US" dirty="0" smtClean="0"/>
              <a:t>10th) </a:t>
            </a:r>
            <a:r>
              <a:rPr lang="en-US" dirty="0"/>
              <a:t>at 8:59:59 PM</a:t>
            </a:r>
          </a:p>
          <a:p>
            <a:endParaRPr lang="en-US" dirty="0"/>
          </a:p>
          <a:p>
            <a:r>
              <a:rPr lang="en-US" dirty="0" smtClean="0"/>
              <a:t>Final exam is Friday, December 15th </a:t>
            </a:r>
            <a:br>
              <a:rPr lang="en-US" dirty="0" smtClean="0"/>
            </a:br>
            <a:r>
              <a:rPr lang="en-US" dirty="0" smtClean="0"/>
              <a:t>from 6 to 8 PM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41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Rollercoaster:</a:t>
            </a:r>
          </a:p>
          <a:p>
            <a:pPr lvl="1"/>
            <a:r>
              <a:rPr lang="en-US" sz="1600" dirty="0"/>
              <a:t>https://commons.wikimedia.org/wiki/File:Corkscrew_(Cedar_Point)_01.jpg</a:t>
            </a:r>
          </a:p>
          <a:p>
            <a:r>
              <a:rPr lang="en-US" sz="2000" dirty="0"/>
              <a:t>Dog images:</a:t>
            </a:r>
          </a:p>
          <a:p>
            <a:pPr lvl="1"/>
            <a:r>
              <a:rPr lang="en-US" sz="1600" dirty="0"/>
              <a:t>https://commons.wikimedia.org/wiki/File:WOWAKK-Kukai-Alaskan-Klee-Kai.jpg</a:t>
            </a:r>
          </a:p>
          <a:p>
            <a:pPr lvl="1"/>
            <a:r>
              <a:rPr lang="en-US" sz="1600" dirty="0"/>
              <a:t>https://commons.wikimedia.org/wiki/File:Cute_beagle_puppy_lilly.jpg</a:t>
            </a:r>
          </a:p>
          <a:p>
            <a:pPr lvl="1"/>
            <a:r>
              <a:rPr lang="en-US" sz="1600" dirty="0"/>
              <a:t>https://commons.wikimedia.org/wiki/File:01_Chow_Chow.jpg</a:t>
            </a:r>
          </a:p>
          <a:p>
            <a:pPr lvl="1"/>
            <a:r>
              <a:rPr lang="en-US" sz="1600" dirty="0"/>
              <a:t>https://commons.wikimedia.org/wiki/File:Dobermannwurf.jpg</a:t>
            </a:r>
          </a:p>
          <a:p>
            <a:pPr lvl="1"/>
            <a:r>
              <a:rPr lang="en-US" sz="1600" dirty="0"/>
              <a:t>https://</a:t>
            </a:r>
            <a:r>
              <a:rPr lang="en-US" sz="1600" dirty="0" smtClean="0"/>
              <a:t>commons.wikimedia.org/wiki/File:English_Bulldog_puppy.jpg</a:t>
            </a:r>
          </a:p>
          <a:p>
            <a:r>
              <a:rPr lang="en-US" sz="2000" dirty="0" smtClean="0"/>
              <a:t>Grace Hopper (adapted from):</a:t>
            </a:r>
          </a:p>
          <a:p>
            <a:pPr lvl="1"/>
            <a:r>
              <a:rPr lang="en-US" sz="1600" dirty="0"/>
              <a:t>https://en.wikipedia.org/wiki/File:Commodore_Grace_M._Hopper,_USN_(covered).jpg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969364"/>
            <a:ext cx="8831179" cy="4156799"/>
          </a:xfrm>
        </p:spPr>
        <p:txBody>
          <a:bodyPr/>
          <a:lstStyle/>
          <a:p>
            <a:r>
              <a:rPr lang="en-US" dirty="0"/>
              <a:t>To learn about 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</a:t>
            </a:r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learn about and be able to use 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/>
              <a:t>loop</a:t>
            </a:r>
          </a:p>
          <a:p>
            <a:pPr lvl="1"/>
            <a:r>
              <a:rPr lang="en-US" sz="3200" dirty="0"/>
              <a:t>To understand the syntax of a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sz="3200" dirty="0"/>
              <a:t>loop</a:t>
            </a:r>
          </a:p>
          <a:p>
            <a:pPr lvl="1"/>
            <a:r>
              <a:rPr lang="en-US" sz="3200" dirty="0" smtClean="0"/>
              <a:t>To </a:t>
            </a:r>
            <a:r>
              <a:rPr lang="en-US" sz="3200" dirty="0"/>
              <a:t>be able to combine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sz="3200" dirty="0"/>
              <a:t>and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</a:t>
            </a:r>
            <a:endParaRPr lang="en-US" sz="3200" dirty="0"/>
          </a:p>
          <a:p>
            <a:r>
              <a:rPr lang="en-US" dirty="0" smtClean="0"/>
              <a:t>To discuss the differences between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dirty="0" smtClean="0"/>
              <a:t>loops and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</a:t>
            </a:r>
            <a:r>
              <a:rPr lang="en-US" dirty="0" smtClean="0"/>
              <a:t>loops</a:t>
            </a:r>
            <a:endParaRPr lang="en-US" sz="3600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30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range() </a:t>
            </a:r>
            <a:r>
              <a:rPr lang="en-US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35438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410075" cy="4156799"/>
          </a:xfrm>
        </p:spPr>
        <p:txBody>
          <a:bodyPr/>
          <a:lstStyle/>
          <a:p>
            <a:r>
              <a:rPr lang="en-US" dirty="0"/>
              <a:t>Python has a built-in function </a:t>
            </a:r>
            <a:r>
              <a:rPr lang="en-US" dirty="0" smtClean="0"/>
              <a:t>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that </a:t>
            </a:r>
            <a:r>
              <a:rPr lang="en-US" dirty="0"/>
              <a:t>can generate a list of numbers</a:t>
            </a: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 =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(0, 10))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(ex)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3452" y="5651047"/>
            <a:ext cx="5690938" cy="461665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kern="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3, 4, 5, 6, 7, 8, 9</a:t>
            </a:r>
            <a:r>
              <a:rPr lang="en-US" sz="24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US" sz="24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6970" y="3109687"/>
            <a:ext cx="681909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cast it to a list to force it generate the numbers now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261938" y="3547288"/>
            <a:ext cx="421104" cy="57954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95472" y="4409164"/>
            <a:ext cx="321243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like slicing – it’s UP TO (but not including) 10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245768" y="4499812"/>
            <a:ext cx="838201" cy="43313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5799221" y="4932947"/>
            <a:ext cx="284748" cy="7181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750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range(start, stop, step)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210942"/>
            <a:ext cx="191452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name of the function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414461" y="2538662"/>
            <a:ext cx="0" cy="276726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71722" y="3433010"/>
            <a:ext cx="2214062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number we want to start counting at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470612" y="2538662"/>
            <a:ext cx="1" cy="103471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23014" y="4975056"/>
            <a:ext cx="2877180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the number we want to count UP TO (but will </a:t>
            </a:r>
            <a:r>
              <a:rPr lang="en-US" sz="2400" u="sng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not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include)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561604" y="2538662"/>
            <a:ext cx="0" cy="25266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65053" y="3775175"/>
            <a:ext cx="252236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how much we want to count by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7326235" y="2538662"/>
            <a:ext cx="0" cy="129941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30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8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ways we can use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range()</a:t>
            </a:r>
          </a:p>
          <a:p>
            <a:pPr lvl="3"/>
            <a:endParaRPr lang="en-US" sz="1400" dirty="0" smtClean="0"/>
          </a:p>
          <a:p>
            <a:r>
              <a:rPr lang="en-US" dirty="0" smtClean="0"/>
              <a:t>With one number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With two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(10, 20)</a:t>
            </a:r>
            <a:endParaRPr lang="en-US" dirty="0"/>
          </a:p>
          <a:p>
            <a:r>
              <a:rPr lang="en-US" dirty="0" smtClean="0"/>
              <a:t>With three numbers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(10, 20, 2)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1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 </a:t>
            </a:r>
            <a:r>
              <a:rPr lang="en-US" dirty="0" smtClean="0"/>
              <a:t>with One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569" y="1969364"/>
            <a:ext cx="8710862" cy="415679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 is given only one number</a:t>
            </a:r>
          </a:p>
          <a:p>
            <a:pPr lvl="1"/>
            <a:r>
              <a:rPr lang="en-US" dirty="0" smtClean="0"/>
              <a:t>It will start counting at 0</a:t>
            </a:r>
          </a:p>
          <a:p>
            <a:pPr lvl="1"/>
            <a:r>
              <a:rPr lang="en-US" dirty="0" smtClean="0"/>
              <a:t>And will count </a:t>
            </a:r>
            <a:r>
              <a:rPr lang="en-US" b="1" u="sng" dirty="0" smtClean="0"/>
              <a:t>up to</a:t>
            </a:r>
            <a:r>
              <a:rPr lang="en-US" dirty="0" smtClean="0"/>
              <a:t> (but not including) that number</a:t>
            </a:r>
          </a:p>
          <a:p>
            <a:pPr lvl="1"/>
            <a:r>
              <a:rPr lang="en-US" dirty="0" smtClean="0"/>
              <a:t>Incrementing by one</a:t>
            </a:r>
            <a:endParaRPr lang="en-US" dirty="0"/>
          </a:p>
          <a:p>
            <a:pPr marL="45720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7721" y="4592280"/>
            <a:ext cx="3720458" cy="646331"/>
          </a:xfrm>
          <a:prstGeom prst="rect">
            <a:avLst/>
          </a:prstGeom>
          <a:solidFill>
            <a:srgbClr val="EEECE1"/>
          </a:solidFill>
          <a:ln w="19050">
            <a:solidFill>
              <a:srgbClr val="00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[0, 1, 2, 3]</a:t>
            </a:r>
            <a:endParaRPr lang="en-US" sz="3600" b="1" kern="0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20369</TotalTime>
  <Words>1464</Words>
  <Application>Microsoft Office PowerPoint</Application>
  <PresentationFormat>On-screen Show (4:3)</PresentationFormat>
  <Paragraphs>298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ＭＳ Ｐゴシック</vt:lpstr>
      <vt:lpstr>Arial</vt:lpstr>
      <vt:lpstr>Calibri</vt:lpstr>
      <vt:lpstr>Courier New</vt:lpstr>
      <vt:lpstr>Office Theme</vt:lpstr>
      <vt:lpstr>1_Office Theme</vt:lpstr>
      <vt:lpstr>2_Office Theme</vt:lpstr>
      <vt:lpstr>3_Office Theme</vt:lpstr>
      <vt:lpstr>CMSC201  Computer Science I for Majors  Lecture 14 – For Loops</vt:lpstr>
      <vt:lpstr>Last Class We Covered</vt:lpstr>
      <vt:lpstr>Any Questions from Last Time?</vt:lpstr>
      <vt:lpstr>Today’s Objectives</vt:lpstr>
      <vt:lpstr>The range() function</vt:lpstr>
      <vt:lpstr>Range of Numbers</vt:lpstr>
      <vt:lpstr>Syntax of range()</vt:lpstr>
      <vt:lpstr>Examples of range()</vt:lpstr>
      <vt:lpstr>range() with One Number</vt:lpstr>
      <vt:lpstr>range() with Two Numbers</vt:lpstr>
      <vt:lpstr>range() with Two Numbers</vt:lpstr>
      <vt:lpstr>range() with Three Numbers</vt:lpstr>
      <vt:lpstr>Counting Down with range()</vt:lpstr>
      <vt:lpstr>for Loops: Iterating over a List</vt:lpstr>
      <vt:lpstr>Iterating Through Lists</vt:lpstr>
      <vt:lpstr>for Loops vs while Loops</vt:lpstr>
      <vt:lpstr>Using range() in for Loops</vt:lpstr>
      <vt:lpstr>Using range() in for Loops</vt:lpstr>
      <vt:lpstr>Using for Loops with Lists</vt:lpstr>
      <vt:lpstr>Using a for Loop with Lists</vt:lpstr>
      <vt:lpstr>Breaking It All Down</vt:lpstr>
      <vt:lpstr>Why range() and len()?</vt:lpstr>
      <vt:lpstr>Common Error</vt:lpstr>
      <vt:lpstr>Time for…</vt:lpstr>
      <vt:lpstr>Running a Kennel</vt:lpstr>
      <vt:lpstr>Running a Kennel</vt:lpstr>
      <vt:lpstr>Kennel Sample Output</vt:lpstr>
      <vt:lpstr>Using Loops to Make 2D Lists</vt:lpstr>
      <vt:lpstr>Example: Creating 2D List</vt:lpstr>
      <vt:lpstr>Example: Creating 2D List from Input</vt:lpstr>
      <vt:lpstr>PowerPoint Presentation</vt:lpstr>
      <vt:lpstr>Announcement: Advising</vt:lpstr>
      <vt:lpstr>Announcements</vt:lpstr>
      <vt:lpstr>Image Sources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367</cp:revision>
  <dcterms:created xsi:type="dcterms:W3CDTF">2014-05-05T14:25:42Z</dcterms:created>
  <dcterms:modified xsi:type="dcterms:W3CDTF">2017-11-01T04:51:30Z</dcterms:modified>
</cp:coreProperties>
</file>